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3.xml" ContentType="application/vnd.openxmlformats-officedocument.presentationml.slideMaster+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15"/>
  </p:notesMasterIdLst>
  <p:sldIdLst>
    <p:sldId id="381" r:id="rId4"/>
    <p:sldId id="382" r:id="rId5"/>
    <p:sldId id="285" r:id="rId6"/>
    <p:sldId id="286" r:id="rId7"/>
    <p:sldId id="287" r:id="rId8"/>
    <p:sldId id="346" r:id="rId9"/>
    <p:sldId id="345" r:id="rId10"/>
    <p:sldId id="365" r:id="rId11"/>
    <p:sldId id="313" r:id="rId12"/>
    <p:sldId id="306" r:id="rId13"/>
    <p:sldId id="3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US Green House Gas Emissions by Sector in 2016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F28-4CA7-B0B5-878DFAE66BA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BE6-4F57-9A5D-4033AF5CBC2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F28-4CA7-B0B5-878DFAE66BA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F28-4CA7-B0B5-878DFAE66BA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F28-4CA7-B0B5-878DFAE66BA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F28-4CA7-B0B5-878DFAE66BA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6"/>
                <c:pt idx="0">
                  <c:v>Transportation</c:v>
                </c:pt>
                <c:pt idx="1">
                  <c:v>Electricity</c:v>
                </c:pt>
                <c:pt idx="2">
                  <c:v>Industry</c:v>
                </c:pt>
                <c:pt idx="3">
                  <c:v>Agriculture</c:v>
                </c:pt>
                <c:pt idx="4">
                  <c:v>Commercial</c:v>
                </c:pt>
                <c:pt idx="5">
                  <c:v>Residential</c:v>
                </c:pt>
              </c:strCache>
            </c:strRef>
          </c:cat>
          <c:val>
            <c:numRef>
              <c:f>Sheet1!$B$2:$B$7</c:f>
              <c:numCache>
                <c:formatCode>0%</c:formatCode>
                <c:ptCount val="6"/>
                <c:pt idx="0">
                  <c:v>0.28000000000000003</c:v>
                </c:pt>
                <c:pt idx="1">
                  <c:v>0.28000000000000003</c:v>
                </c:pt>
                <c:pt idx="2">
                  <c:v>0.22</c:v>
                </c:pt>
                <c:pt idx="3">
                  <c:v>0.09</c:v>
                </c:pt>
                <c:pt idx="4">
                  <c:v>0.06</c:v>
                </c:pt>
                <c:pt idx="5">
                  <c:v>0.05</c:v>
                </c:pt>
              </c:numCache>
            </c:numRef>
          </c:val>
          <c:extLst>
            <c:ext xmlns:c16="http://schemas.microsoft.com/office/drawing/2014/chart" uri="{C3380CC4-5D6E-409C-BE32-E72D297353CC}">
              <c16:uniqueId val="{00000000-0BE6-4F57-9A5D-4033AF5CBC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925914087786605"/>
          <c:y val="0.33824551458968261"/>
          <c:w val="0.20051332515742698"/>
          <c:h val="0.39204278331592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27D27-477D-4404-9FC1-BCD1D49FEA63}"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182F7-0472-4718-8BA6-79714A03181D}" type="slidenum">
              <a:rPr lang="en-US" smtClean="0"/>
              <a:t>‹#›</a:t>
            </a:fld>
            <a:endParaRPr lang="en-US"/>
          </a:p>
        </p:txBody>
      </p:sp>
    </p:spTree>
    <p:extLst>
      <p:ext uri="{BB962C8B-B14F-4D97-AF65-F5344CB8AC3E}">
        <p14:creationId xmlns:p14="http://schemas.microsoft.com/office/powerpoint/2010/main" val="131209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riveelectricmn.org/mit-study-electric-vehicles-are-cheaper-and-emit-less-ghg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energy.gov/maps/egall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70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EPA, 61% of transportation emissions come from small engine vehicles. In Minnesota, transportation makes up an even bigger section of the pie. As electricity becomes more renewable, EVs help reduce GHG emissions even more by being fueled by cleaner energy and reducing an even more significant section of emissions.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36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https://www.sciencedirect.com/science/article/pii/S0140673602112748</a:t>
            </a:r>
          </a:p>
          <a:p>
            <a:endParaRPr lang="en-US" dirty="0"/>
          </a:p>
          <a:p>
            <a:r>
              <a:rPr lang="en-US" dirty="0"/>
              <a:t>Vehicle exhaust has been linked to a variety of health conditions, like pulmonary disease and asthma.</a:t>
            </a:r>
          </a:p>
          <a:p>
            <a:r>
              <a:rPr lang="en-US" dirty="0"/>
              <a:t>Reduced emissions benefit everyone in a community by making the air more clean.</a:t>
            </a:r>
          </a:p>
          <a:p>
            <a:endParaRPr lang="en-US" dirty="0"/>
          </a:p>
          <a:p>
            <a:r>
              <a:rPr lang="en-US" dirty="0"/>
              <a:t>https://www.tandfonline.com/doi/abs/10.1080/00039896.1993.9938393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42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http://www.driveelectricmn.org/mit-study-electric-vehicles-are-cheaper-and-emit-less-ghgs/</a:t>
            </a:r>
            <a:endParaRPr lang="en-US" dirty="0"/>
          </a:p>
          <a:p>
            <a:endParaRPr lang="en-US" dirty="0">
              <a:cs typeface="Calibri"/>
            </a:endParaRPr>
          </a:p>
          <a:p>
            <a:r>
              <a:rPr lang="en-US" dirty="0">
                <a:cs typeface="Calibri"/>
              </a:rPr>
              <a:t>Calculate your </a:t>
            </a:r>
            <a:r>
              <a:rPr lang="en-US" dirty="0" err="1">
                <a:cs typeface="Calibri"/>
              </a:rPr>
              <a:t>eGallon</a:t>
            </a:r>
            <a:r>
              <a:rPr lang="en-US" dirty="0">
                <a:cs typeface="Calibri"/>
              </a:rPr>
              <a:t>: </a:t>
            </a:r>
            <a:r>
              <a:rPr lang="en-US" dirty="0">
                <a:hlinkClick r:id="rId4"/>
              </a:rPr>
              <a:t>https://www.energy.gov/maps/egallon</a:t>
            </a:r>
            <a:r>
              <a:rPr lang="en-US" dirty="0"/>
              <a:t> </a:t>
            </a: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7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This slide deck is meant to provide you with the necessary resources and talking points you need to educate fleet managers and others about electric vehicles in your community. To use these slides in your own presentation, simply copy and paste the slides you would like to use. </a:t>
            </a:r>
          </a:p>
          <a:p>
            <a:endParaRPr lang="en-US" dirty="0"/>
          </a:p>
          <a:p>
            <a:r>
              <a:rPr lang="en-US" dirty="0"/>
              <a:t>Attribution: This content has been authored and compiled by the Great Plains Institute—credit in any presentation of these slides is not necessary but would be greatly appreciated.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67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A9F8-E757-45FD-AD38-773F783285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E7C54E-B9E2-43E5-8C21-F3868C10A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1CD58-731D-4731-843B-A93F82164834}"/>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5" name="Footer Placeholder 4">
            <a:extLst>
              <a:ext uri="{FF2B5EF4-FFF2-40B4-BE49-F238E27FC236}">
                <a16:creationId xmlns:a16="http://schemas.microsoft.com/office/drawing/2014/main" id="{A9F485B3-BCB5-473B-BA65-1CD318B5A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18E26-64FA-4608-BDEE-E3C5FE5186D3}"/>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349613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D970-622E-444D-89B3-723C6164F5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E595FA-4361-4EC1-84A4-1709DDD70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BB794-E112-4D15-8A41-C478FE66181A}"/>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5" name="Footer Placeholder 4">
            <a:extLst>
              <a:ext uri="{FF2B5EF4-FFF2-40B4-BE49-F238E27FC236}">
                <a16:creationId xmlns:a16="http://schemas.microsoft.com/office/drawing/2014/main" id="{4ABB8CCA-259A-4F4F-B789-BEC90302D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50499-DF4E-4E51-A4DC-3AFA4FE4EB00}"/>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291661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E3ECF-1FD1-48B4-BC42-58C9CAACDC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EC4EF-A26E-47E0-9B6C-EBE0C3148B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B9B79-DDED-4893-942A-29428EAA7B98}"/>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5" name="Footer Placeholder 4">
            <a:extLst>
              <a:ext uri="{FF2B5EF4-FFF2-40B4-BE49-F238E27FC236}">
                <a16:creationId xmlns:a16="http://schemas.microsoft.com/office/drawing/2014/main" id="{FE88A4CF-141C-4A4C-8560-FB8DFE7F0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52C15-1D7C-4C3A-A267-33E02695E1BF}"/>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77889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B4253-E3C1-7D45-823A-298847560D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2371A49-5AC8-EC45-BA56-39E9499414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182001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0605-67B5-004B-8A53-37EAB2073C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FFCDD34-58B2-4641-8930-4B7B075E5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169732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C2270C-42F6-A34A-AED2-C5B252AB12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83CDEE0E-B663-44BD-B01E-C40F6950A6B2}"/>
              </a:ext>
            </a:extLst>
          </p:cNvPr>
          <p:cNvSpPr>
            <a:spLocks noGrp="1"/>
          </p:cNvSpPr>
          <p:nvPr>
            <p:ph type="dt" sz="half" idx="10"/>
          </p:nvPr>
        </p:nvSpPr>
        <p:spPr/>
        <p:txBody>
          <a:bodyPr/>
          <a:lstStyle/>
          <a:p>
            <a:fld id="{D2FC9EBD-A8F9-43F6-A4A8-09D4990E3637}" type="datetimeFigureOut">
              <a:rPr lang="en-US" smtClean="0"/>
              <a:t>6/19/2019</a:t>
            </a:fld>
            <a:endParaRPr lang="en-US"/>
          </a:p>
        </p:txBody>
      </p:sp>
      <p:sp>
        <p:nvSpPr>
          <p:cNvPr id="3" name="Footer Placeholder 2">
            <a:extLst>
              <a:ext uri="{FF2B5EF4-FFF2-40B4-BE49-F238E27FC236}">
                <a16:creationId xmlns:a16="http://schemas.microsoft.com/office/drawing/2014/main" id="{25C5DA7F-DFA5-409A-A184-7F30B6862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5F495-ECA7-4769-B9CE-558A2C305DCE}"/>
              </a:ext>
            </a:extLst>
          </p:cNvPr>
          <p:cNvSpPr>
            <a:spLocks noGrp="1"/>
          </p:cNvSpPr>
          <p:nvPr>
            <p:ph type="sldNum" sz="quarter" idx="12"/>
          </p:nvPr>
        </p:nvSpPr>
        <p:spPr/>
        <p:txBody>
          <a:bodyPr/>
          <a:lstStyle/>
          <a:p>
            <a:fld id="{17053614-8382-42CA-A9D7-44E141A97A6E}" type="slidenum">
              <a:rPr lang="en-US" smtClean="0"/>
              <a:t>‹#›</a:t>
            </a:fld>
            <a:endParaRPr lang="en-US"/>
          </a:p>
        </p:txBody>
      </p:sp>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2003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3751D2A-3DB9-804B-A794-1684524670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306543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B4253-E3C1-7D45-823A-298847560D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2371A49-5AC8-EC45-BA56-39E9499414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164418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C511A-6551-F64C-8BAC-06D6150F90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BF2CCBB-21BA-C249-8817-F11C1C377E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3968060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2B122-6F30-5F47-B983-057C5E991B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4E55877F-96FA-FB40-985A-9CBCCCEC2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3098245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E7F5C-1A11-5947-A649-DA0CE019E0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7F83DAD-A7B1-D94A-A117-F240B4D508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52757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E9D9C-0F3F-DF49-9468-DD779CFB92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A1FA63F-5B88-A741-857E-14079F360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108404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2B46-8157-4CFD-848B-F7B4575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993B46-FFA0-4E37-8BFF-F806D555BC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4C067-795E-45E5-9CE8-25530D89071B}"/>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5" name="Footer Placeholder 4">
            <a:extLst>
              <a:ext uri="{FF2B5EF4-FFF2-40B4-BE49-F238E27FC236}">
                <a16:creationId xmlns:a16="http://schemas.microsoft.com/office/drawing/2014/main" id="{8B1E0D1B-7A4B-40EC-88AA-8E499C201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CAE7E-2DC3-477E-96E5-F6A60AAC7D76}"/>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1882938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0605-67B5-004B-8A53-37EAB2073C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FFCDD34-58B2-4641-8930-4B7B075E5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348297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4EB87-28C5-D24C-9923-44D10D14B3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B62C882E-0F89-E049-B836-9680F96DFD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3351496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0EE0E-A282-F244-8F9E-3A19AD97A1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313638A8-5F6A-D847-9F7A-B038F630DB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211438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94DA28-BD12-2A42-BE42-2957652E92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DAA8B9A-2C5A-674D-92F2-EF2B80D082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10791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E354-7176-4FAD-A4CC-3F376D0B10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2D4B72-2B42-4FF4-9E8A-175874829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FFD222-BA96-47D2-B771-D7B65EC079C7}"/>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5" name="Footer Placeholder 4">
            <a:extLst>
              <a:ext uri="{FF2B5EF4-FFF2-40B4-BE49-F238E27FC236}">
                <a16:creationId xmlns:a16="http://schemas.microsoft.com/office/drawing/2014/main" id="{ED0D3546-31FB-4797-AE96-07D670355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B8A05-09C4-4D4A-B8F2-6D00A759F2E0}"/>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205281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CE7A-0813-4C5D-B773-8A5E53A4D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6A9DB-4250-4DB0-962A-11A389C01F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F2EF2A-3E50-4240-9CA2-47E4FA0DBF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287BA-A6E3-43AC-B333-D245CAF12454}"/>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6" name="Footer Placeholder 5">
            <a:extLst>
              <a:ext uri="{FF2B5EF4-FFF2-40B4-BE49-F238E27FC236}">
                <a16:creationId xmlns:a16="http://schemas.microsoft.com/office/drawing/2014/main" id="{93E333C1-6601-4142-B57B-4FA299490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05386-EF0B-470B-B737-938A0568D9DA}"/>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270526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606A-E7CC-479C-BD19-631E8CBB6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A9E920-1232-4D0C-9CCA-4B09ADA9B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38DC1E-355E-40FF-8A12-AFED98CB6B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0F46A-F08F-43B4-9F68-63929CE8A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E7D5C5-0BE0-4A42-8216-B5AD684482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070392-0F57-4382-AB4C-D87148C93886}"/>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8" name="Footer Placeholder 7">
            <a:extLst>
              <a:ext uri="{FF2B5EF4-FFF2-40B4-BE49-F238E27FC236}">
                <a16:creationId xmlns:a16="http://schemas.microsoft.com/office/drawing/2014/main" id="{AE42DDDE-928B-4FD2-B117-4ADA71277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F7E89-51D1-4487-8B56-97DEE6AC0388}"/>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243514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571B-CB11-49BA-BA04-04D8586842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A08C7-E7EF-4494-BA07-CB03E570076A}"/>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4" name="Footer Placeholder 3">
            <a:extLst>
              <a:ext uri="{FF2B5EF4-FFF2-40B4-BE49-F238E27FC236}">
                <a16:creationId xmlns:a16="http://schemas.microsoft.com/office/drawing/2014/main" id="{45470AB2-C754-4D06-AB7D-C680E7AC5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6489F8-7944-422F-ACC4-EB17F2617BCA}"/>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256490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778CE-DB87-45E8-A770-E03F140E404A}"/>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3" name="Footer Placeholder 2">
            <a:extLst>
              <a:ext uri="{FF2B5EF4-FFF2-40B4-BE49-F238E27FC236}">
                <a16:creationId xmlns:a16="http://schemas.microsoft.com/office/drawing/2014/main" id="{1AB58FF2-7C38-4282-8D97-0489C2C223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ACBEC-9B34-4E91-9782-99A247AC814E}"/>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80942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3CAB-6165-4BC8-AA5B-005E58724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87482D-4ED4-441E-BC63-69B609F98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706198-9108-4A71-A795-E6B7E1632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2C5C01-7C1E-4CCE-BEA2-6B71C3D98DE7}"/>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6" name="Footer Placeholder 5">
            <a:extLst>
              <a:ext uri="{FF2B5EF4-FFF2-40B4-BE49-F238E27FC236}">
                <a16:creationId xmlns:a16="http://schemas.microsoft.com/office/drawing/2014/main" id="{19E479B0-25BF-410C-B75B-2B9B6BA3F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9E0EE-7B5B-4137-A52E-C78AF8D26693}"/>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166457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5DC0-B36F-4AE8-A237-D422B2C77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6E0D19-593E-41DE-A66E-2EEC72006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C6DA5-B663-43C8-8A7E-FD4835972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AFA811-AD2F-4615-964A-189E33CE9B8F}"/>
              </a:ext>
            </a:extLst>
          </p:cNvPr>
          <p:cNvSpPr>
            <a:spLocks noGrp="1"/>
          </p:cNvSpPr>
          <p:nvPr>
            <p:ph type="dt" sz="half" idx="10"/>
          </p:nvPr>
        </p:nvSpPr>
        <p:spPr/>
        <p:txBody>
          <a:bodyPr/>
          <a:lstStyle/>
          <a:p>
            <a:fld id="{7463365C-D74A-4663-ABFF-5E65A72D2272}" type="datetimeFigureOut">
              <a:rPr lang="en-US" smtClean="0"/>
              <a:t>6/19/2019</a:t>
            </a:fld>
            <a:endParaRPr lang="en-US"/>
          </a:p>
        </p:txBody>
      </p:sp>
      <p:sp>
        <p:nvSpPr>
          <p:cNvPr id="6" name="Footer Placeholder 5">
            <a:extLst>
              <a:ext uri="{FF2B5EF4-FFF2-40B4-BE49-F238E27FC236}">
                <a16:creationId xmlns:a16="http://schemas.microsoft.com/office/drawing/2014/main" id="{CBF4746E-2F38-413D-84D9-F1A9B57D5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501B6-5B7C-4A2D-96A7-A27C4B7E072C}"/>
              </a:ext>
            </a:extLst>
          </p:cNvPr>
          <p:cNvSpPr>
            <a:spLocks noGrp="1"/>
          </p:cNvSpPr>
          <p:nvPr>
            <p:ph type="sldNum" sz="quarter" idx="12"/>
          </p:nvPr>
        </p:nvSpPr>
        <p:spPr/>
        <p:txBody>
          <a:bodyPr/>
          <a:lstStyle/>
          <a:p>
            <a:fld id="{AD6329A1-8DB7-4ED7-A41C-0118D760962E}" type="slidenum">
              <a:rPr lang="en-US" smtClean="0"/>
              <a:t>‹#›</a:t>
            </a:fld>
            <a:endParaRPr lang="en-US"/>
          </a:p>
        </p:txBody>
      </p:sp>
    </p:spTree>
    <p:extLst>
      <p:ext uri="{BB962C8B-B14F-4D97-AF65-F5344CB8AC3E}">
        <p14:creationId xmlns:p14="http://schemas.microsoft.com/office/powerpoint/2010/main" val="388570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92337-4E4A-4E3A-B58C-5A0F47EFB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EAED3-FF7C-4BD7-8FD0-233B60D37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138E8-FF92-4534-8EF4-08BBACC7A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3365C-D74A-4663-ABFF-5E65A72D2272}" type="datetimeFigureOut">
              <a:rPr lang="en-US" smtClean="0"/>
              <a:t>6/19/2019</a:t>
            </a:fld>
            <a:endParaRPr lang="en-US"/>
          </a:p>
        </p:txBody>
      </p:sp>
      <p:sp>
        <p:nvSpPr>
          <p:cNvPr id="5" name="Footer Placeholder 4">
            <a:extLst>
              <a:ext uri="{FF2B5EF4-FFF2-40B4-BE49-F238E27FC236}">
                <a16:creationId xmlns:a16="http://schemas.microsoft.com/office/drawing/2014/main" id="{397B1CF8-3F56-4D56-9317-550F1437B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067CFF-7A67-4E6C-8821-46BFEC2BF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329A1-8DB7-4ED7-A41C-0118D760962E}" type="slidenum">
              <a:rPr lang="en-US" smtClean="0"/>
              <a:t>‹#›</a:t>
            </a:fld>
            <a:endParaRPr lang="en-US"/>
          </a:p>
        </p:txBody>
      </p:sp>
    </p:spTree>
    <p:extLst>
      <p:ext uri="{BB962C8B-B14F-4D97-AF65-F5344CB8AC3E}">
        <p14:creationId xmlns:p14="http://schemas.microsoft.com/office/powerpoint/2010/main" val="957370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16B18C-D587-4EC5-81A0-8D813D6EB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EBD-A8F9-43F6-A4A8-09D4990E3637}" type="datetimeFigureOut">
              <a:rPr lang="en-US" smtClean="0"/>
              <a:t>6/19/2019</a:t>
            </a:fld>
            <a:endParaRPr lang="en-US"/>
          </a:p>
        </p:txBody>
      </p:sp>
      <p:sp>
        <p:nvSpPr>
          <p:cNvPr id="6" name="Slide Number Placeholder 5">
            <a:extLst>
              <a:ext uri="{FF2B5EF4-FFF2-40B4-BE49-F238E27FC236}">
                <a16:creationId xmlns:a16="http://schemas.microsoft.com/office/drawing/2014/main" id="{75C9BF74-3459-41C9-8C97-316957D2C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53614-8382-42CA-A9D7-44E141A97A6E}" type="slidenum">
              <a:rPr lang="en-US" smtClean="0"/>
              <a:t>‹#›</a:t>
            </a:fld>
            <a:endParaRPr lang="en-US"/>
          </a:p>
        </p:txBody>
      </p:sp>
      <p:sp>
        <p:nvSpPr>
          <p:cNvPr id="9" name="Title Placeholder 8">
            <a:extLst>
              <a:ext uri="{FF2B5EF4-FFF2-40B4-BE49-F238E27FC236}">
                <a16:creationId xmlns:a16="http://schemas.microsoft.com/office/drawing/2014/main" id="{C8F638EF-9F5A-3F4D-87D1-AAEC0CB8323E}"/>
              </a:ext>
            </a:extLst>
          </p:cNvPr>
          <p:cNvSpPr>
            <a:spLocks noGrp="1"/>
          </p:cNvSpPr>
          <p:nvPr>
            <p:ph type="title"/>
          </p:nvPr>
        </p:nvSpPr>
        <p:spPr>
          <a:xfrm>
            <a:off x="838200" y="287718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4141358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16B18C-D587-4EC5-81A0-8D813D6EB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EBD-A8F9-43F6-A4A8-09D4990E3637}" type="datetimeFigureOut">
              <a:rPr lang="en-US" smtClean="0"/>
              <a:t>6/19/2019</a:t>
            </a:fld>
            <a:endParaRPr lang="en-US"/>
          </a:p>
        </p:txBody>
      </p:sp>
      <p:sp>
        <p:nvSpPr>
          <p:cNvPr id="6" name="Slide Number Placeholder 5">
            <a:extLst>
              <a:ext uri="{FF2B5EF4-FFF2-40B4-BE49-F238E27FC236}">
                <a16:creationId xmlns:a16="http://schemas.microsoft.com/office/drawing/2014/main" id="{75C9BF74-3459-41C9-8C97-316957D2C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53614-8382-42CA-A9D7-44E141A97A6E}" type="slidenum">
              <a:rPr lang="en-US" smtClean="0"/>
              <a:t>‹#›</a:t>
            </a:fld>
            <a:endParaRPr lang="en-US"/>
          </a:p>
        </p:txBody>
      </p:sp>
      <p:sp>
        <p:nvSpPr>
          <p:cNvPr id="9" name="Title Placeholder 8">
            <a:extLst>
              <a:ext uri="{FF2B5EF4-FFF2-40B4-BE49-F238E27FC236}">
                <a16:creationId xmlns:a16="http://schemas.microsoft.com/office/drawing/2014/main" id="{C8F638EF-9F5A-3F4D-87D1-AAEC0CB8323E}"/>
              </a:ext>
            </a:extLst>
          </p:cNvPr>
          <p:cNvSpPr>
            <a:spLocks noGrp="1"/>
          </p:cNvSpPr>
          <p:nvPr>
            <p:ph type="title"/>
          </p:nvPr>
        </p:nvSpPr>
        <p:spPr>
          <a:xfrm>
            <a:off x="838200" y="287718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415569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mailto:dmckeown@gpisd.net"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mailto:kacuna@gpisd.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5A67C-2A6E-BE41-9997-7DCCAC25A910}"/>
              </a:ext>
            </a:extLst>
          </p:cNvPr>
          <p:cNvSpPr>
            <a:spLocks noGrp="1"/>
          </p:cNvSpPr>
          <p:nvPr>
            <p:ph type="title"/>
          </p:nvPr>
        </p:nvSpPr>
        <p:spPr/>
        <p:txBody>
          <a:bodyPr/>
          <a:lstStyle/>
          <a:p>
            <a:r>
              <a:rPr lang="en-US"/>
              <a:t>Electric Vehicles 101</a:t>
            </a:r>
          </a:p>
        </p:txBody>
      </p:sp>
      <p:sp>
        <p:nvSpPr>
          <p:cNvPr id="3" name="Text Placeholder 2">
            <a:extLst>
              <a:ext uri="{FF2B5EF4-FFF2-40B4-BE49-F238E27FC236}">
                <a16:creationId xmlns:a16="http://schemas.microsoft.com/office/drawing/2014/main" id="{4A4D9D95-491F-F649-B047-997AC46B2F5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1445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A07A-B583-454F-93F4-B6A57C7A5251}"/>
              </a:ext>
            </a:extLst>
          </p:cNvPr>
          <p:cNvSpPr>
            <a:spLocks noGrp="1"/>
          </p:cNvSpPr>
          <p:nvPr>
            <p:ph type="title"/>
          </p:nvPr>
        </p:nvSpPr>
        <p:spPr/>
        <p:txBody>
          <a:bodyPr/>
          <a:lstStyle/>
          <a:p>
            <a:r>
              <a:rPr lang="en-US"/>
              <a:t>O&amp;M Costs – Chevy Comparison</a:t>
            </a:r>
          </a:p>
        </p:txBody>
      </p:sp>
      <p:pic>
        <p:nvPicPr>
          <p:cNvPr id="5" name="Picture 4">
            <a:extLst>
              <a:ext uri="{FF2B5EF4-FFF2-40B4-BE49-F238E27FC236}">
                <a16:creationId xmlns:a16="http://schemas.microsoft.com/office/drawing/2014/main" id="{6472B4B5-7A68-4BD7-86CB-1EAB7037B8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2140" y="2832488"/>
            <a:ext cx="5953387" cy="210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FA02BAE-F624-4C1E-9DCD-4F138D2A76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244" y="2830059"/>
            <a:ext cx="5810101" cy="382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D82AF29-525D-43F5-B05B-C00AB3DB1366}"/>
              </a:ext>
            </a:extLst>
          </p:cNvPr>
          <p:cNvSpPr txBox="1"/>
          <p:nvPr/>
        </p:nvSpPr>
        <p:spPr>
          <a:xfrm>
            <a:off x="167180" y="1659155"/>
            <a:ext cx="5804337"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a:ea typeface="+mn-ea"/>
                <a:cs typeface="Calibri"/>
              </a:rPr>
              <a:t>2016 Chevrolet Cruze Limited </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D8FD48FD-9927-4DF1-ABBC-2D7ADABABD26}"/>
              </a:ext>
            </a:extLst>
          </p:cNvPr>
          <p:cNvSpPr txBox="1"/>
          <p:nvPr/>
        </p:nvSpPr>
        <p:spPr>
          <a:xfrm>
            <a:off x="6064940" y="1654347"/>
            <a:ext cx="6001405"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Arial"/>
              </a:rPr>
              <a:t>2017 Chevrolet Bolt EV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31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EB241-C8EF-4820-9D28-BE6893D9840B}"/>
              </a:ext>
            </a:extLst>
          </p:cNvPr>
          <p:cNvSpPr>
            <a:spLocks noGrp="1"/>
          </p:cNvSpPr>
          <p:nvPr>
            <p:ph type="title"/>
          </p:nvPr>
        </p:nvSpPr>
        <p:spPr/>
        <p:txBody>
          <a:bodyPr/>
          <a:lstStyle/>
          <a:p>
            <a:r>
              <a:rPr lang="en-US"/>
              <a:t>Thank You!</a:t>
            </a:r>
          </a:p>
        </p:txBody>
      </p:sp>
      <p:sp>
        <p:nvSpPr>
          <p:cNvPr id="6" name="TextBox 5">
            <a:extLst>
              <a:ext uri="{FF2B5EF4-FFF2-40B4-BE49-F238E27FC236}">
                <a16:creationId xmlns:a16="http://schemas.microsoft.com/office/drawing/2014/main" id="{02803162-328B-4551-9C13-D42BAEE7D1F7}"/>
              </a:ext>
            </a:extLst>
          </p:cNvPr>
          <p:cNvSpPr txBox="1"/>
          <p:nvPr/>
        </p:nvSpPr>
        <p:spPr>
          <a:xfrm>
            <a:off x="1575262" y="4764578"/>
            <a:ext cx="3429000" cy="181588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Diana McKeown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a:ea typeface="+mn-ea"/>
                <a:cs typeface="Calibri"/>
              </a:rPr>
              <a:t>MetroCERT</a:t>
            </a:r>
            <a:r>
              <a:rPr kumimoji="0" lang="en-US" sz="2800" b="0" i="0" u="none" strike="noStrike" kern="1200" cap="none" spc="0" normalizeH="0" baseline="0" noProof="0">
                <a:ln>
                  <a:noFill/>
                </a:ln>
                <a:solidFill>
                  <a:prstClr val="black"/>
                </a:solidFill>
                <a:effectLst/>
                <a:uLnTx/>
                <a:uFillTx/>
                <a:latin typeface="Calibri"/>
                <a:ea typeface="+mn-ea"/>
                <a:cs typeface="Calibri"/>
              </a:rPr>
              <a:t>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3"/>
              </a:rPr>
              <a:t>dmckeown@gpisd.net</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612-278-7158</a:t>
            </a:r>
          </a:p>
        </p:txBody>
      </p:sp>
      <p:sp>
        <p:nvSpPr>
          <p:cNvPr id="7" name="TextBox 6">
            <a:extLst>
              <a:ext uri="{FF2B5EF4-FFF2-40B4-BE49-F238E27FC236}">
                <a16:creationId xmlns:a16="http://schemas.microsoft.com/office/drawing/2014/main" id="{36CEC9F5-9367-49B8-8D35-AD09AB7E8433}"/>
              </a:ext>
            </a:extLst>
          </p:cNvPr>
          <p:cNvSpPr txBox="1"/>
          <p:nvPr/>
        </p:nvSpPr>
        <p:spPr>
          <a:xfrm>
            <a:off x="6756862" y="4764578"/>
            <a:ext cx="3429000" cy="224676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Kris </a:t>
            </a:r>
            <a:r>
              <a:rPr kumimoji="0" lang="en-US" sz="2800" b="0" i="0" u="none" strike="noStrike" kern="1200" cap="none" spc="0" normalizeH="0" baseline="0" noProof="0" err="1">
                <a:ln>
                  <a:noFill/>
                </a:ln>
                <a:solidFill>
                  <a:prstClr val="black"/>
                </a:solidFill>
                <a:effectLst/>
                <a:uLnTx/>
                <a:uFillTx/>
                <a:latin typeface="Calibri"/>
                <a:ea typeface="+mn-ea"/>
                <a:cs typeface="Calibri"/>
              </a:rPr>
              <a:t>Acuña</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Project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hlinkClick r:id="rId4"/>
              </a:rPr>
              <a:t>kacuna@gpisd.net</a:t>
            </a:r>
            <a:r>
              <a:rPr kumimoji="0" lang="en-US" sz="2800" b="0" i="0" u="none" strike="noStrike" kern="1200" cap="none" spc="0" normalizeH="0" baseline="0" noProof="0">
                <a:ln>
                  <a:noFill/>
                </a:ln>
                <a:solidFill>
                  <a:prstClr val="black"/>
                </a:solidFill>
                <a:effectLst/>
                <a:uLnTx/>
                <a:uFillTx/>
                <a:latin typeface="Calibri"/>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612-400-6291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252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B512-2C75-ED42-8285-BF6AEA8116C1}"/>
              </a:ext>
            </a:extLst>
          </p:cNvPr>
          <p:cNvSpPr>
            <a:spLocks noGrp="1"/>
          </p:cNvSpPr>
          <p:nvPr>
            <p:ph type="title"/>
          </p:nvPr>
        </p:nvSpPr>
        <p:spPr/>
        <p:txBody>
          <a:bodyPr/>
          <a:lstStyle/>
          <a:p>
            <a:r>
              <a:rPr lang="en-US" dirty="0"/>
              <a:t>Different Kinds of EVs</a:t>
            </a:r>
          </a:p>
        </p:txBody>
      </p:sp>
      <p:pic>
        <p:nvPicPr>
          <p:cNvPr id="8" name="Picture 7">
            <a:extLst>
              <a:ext uri="{FF2B5EF4-FFF2-40B4-BE49-F238E27FC236}">
                <a16:creationId xmlns:a16="http://schemas.microsoft.com/office/drawing/2014/main" id="{B37C5E3B-90E1-49FA-B521-9B4BCEE814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2198686"/>
            <a:ext cx="2214563" cy="1230313"/>
          </a:xfrm>
          <a:prstGeom prst="rect">
            <a:avLst/>
          </a:prstGeom>
        </p:spPr>
      </p:pic>
      <p:pic>
        <p:nvPicPr>
          <p:cNvPr id="10" name="Picture 9">
            <a:extLst>
              <a:ext uri="{FF2B5EF4-FFF2-40B4-BE49-F238E27FC236}">
                <a16:creationId xmlns:a16="http://schemas.microsoft.com/office/drawing/2014/main" id="{56BCC537-509F-4514-A906-35070791C1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6263" y="2198686"/>
            <a:ext cx="2214563" cy="1230313"/>
          </a:xfrm>
          <a:prstGeom prst="rect">
            <a:avLst/>
          </a:prstGeom>
        </p:spPr>
      </p:pic>
      <p:pic>
        <p:nvPicPr>
          <p:cNvPr id="12" name="Picture 11">
            <a:extLst>
              <a:ext uri="{FF2B5EF4-FFF2-40B4-BE49-F238E27FC236}">
                <a16:creationId xmlns:a16="http://schemas.microsoft.com/office/drawing/2014/main" id="{5FB772D5-F86C-4E68-8C85-AA26B7676C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4326" y="2198686"/>
            <a:ext cx="2214563" cy="1230313"/>
          </a:xfrm>
          <a:prstGeom prst="rect">
            <a:avLst/>
          </a:prstGeom>
        </p:spPr>
      </p:pic>
      <p:sp>
        <p:nvSpPr>
          <p:cNvPr id="14" name="TextBox 13">
            <a:extLst>
              <a:ext uri="{FF2B5EF4-FFF2-40B4-BE49-F238E27FC236}">
                <a16:creationId xmlns:a16="http://schemas.microsoft.com/office/drawing/2014/main" id="{127FB9CB-CA6A-4BEE-B968-A15EC27DE192}"/>
              </a:ext>
            </a:extLst>
          </p:cNvPr>
          <p:cNvSpPr txBox="1"/>
          <p:nvPr/>
        </p:nvSpPr>
        <p:spPr>
          <a:xfrm>
            <a:off x="1783918" y="1469737"/>
            <a:ext cx="47176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There are 3 types of EVs</a:t>
            </a:r>
          </a:p>
        </p:txBody>
      </p:sp>
      <p:sp>
        <p:nvSpPr>
          <p:cNvPr id="15" name="TextBox 14">
            <a:extLst>
              <a:ext uri="{FF2B5EF4-FFF2-40B4-BE49-F238E27FC236}">
                <a16:creationId xmlns:a16="http://schemas.microsoft.com/office/drawing/2014/main" id="{8537ED8B-7297-4353-8567-663B6595E2C2}"/>
              </a:ext>
            </a:extLst>
          </p:cNvPr>
          <p:cNvSpPr txBox="1"/>
          <p:nvPr/>
        </p:nvSpPr>
        <p:spPr>
          <a:xfrm>
            <a:off x="838200" y="3573173"/>
            <a:ext cx="2214563" cy="230832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a:ea typeface="+mn-ea"/>
                <a:cs typeface="Arial"/>
              </a:rPr>
              <a:t>Battery Electric Vehicle (EV or BEV)</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a:ea typeface="+mn-ea"/>
                <a:cs typeface="Arial"/>
              </a:rPr>
              <a:t>100% electric</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a:ea typeface="+mn-ea"/>
                <a:cs typeface="Arial"/>
              </a:rPr>
              <a:t>Refuel from charging stations only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Arial"/>
                <a:ea typeface="+mn-ea"/>
                <a:cs typeface="Arial"/>
              </a:rPr>
              <a:t>0 emissions</a:t>
            </a:r>
          </a:p>
        </p:txBody>
      </p:sp>
      <p:sp>
        <p:nvSpPr>
          <p:cNvPr id="17" name="TextBox 16">
            <a:extLst>
              <a:ext uri="{FF2B5EF4-FFF2-40B4-BE49-F238E27FC236}">
                <a16:creationId xmlns:a16="http://schemas.microsoft.com/office/drawing/2014/main" id="{C3F3FE40-1BB8-4117-806C-5BEFACEC51AC}"/>
              </a:ext>
            </a:extLst>
          </p:cNvPr>
          <p:cNvSpPr txBox="1"/>
          <p:nvPr/>
        </p:nvSpPr>
        <p:spPr>
          <a:xfrm>
            <a:off x="3116263" y="3573173"/>
            <a:ext cx="2214563" cy="2462213"/>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Plug-in hybrid electric vehicle (PHEV)</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Electric motor and a combustion engine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Refuel at gas stations and charging stations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Can go a moderate range (&lt;50 miles) pure electric before switching to combustion engine</a:t>
            </a:r>
          </a:p>
        </p:txBody>
      </p:sp>
      <p:sp>
        <p:nvSpPr>
          <p:cNvPr id="18" name="TextBox 17">
            <a:extLst>
              <a:ext uri="{FF2B5EF4-FFF2-40B4-BE49-F238E27FC236}">
                <a16:creationId xmlns:a16="http://schemas.microsoft.com/office/drawing/2014/main" id="{01CF7AEC-1C3B-4569-B4CF-01E153680F96}"/>
              </a:ext>
            </a:extLst>
          </p:cNvPr>
          <p:cNvSpPr txBox="1"/>
          <p:nvPr/>
        </p:nvSpPr>
        <p:spPr>
          <a:xfrm>
            <a:off x="5394326" y="3573173"/>
            <a:ext cx="2214563" cy="2554545"/>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Arial"/>
              </a:rPr>
              <a:t>Hybrid Electric Vehicle (HEV)</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Arial"/>
              </a:rPr>
              <a:t>Primarily uses a combustion engine</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Arial"/>
              </a:rPr>
              <a:t>Refuel only at gas stations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Arial"/>
              </a:rPr>
              <a:t>Uses an electric motor only at very low speeds and to increase MPG</a:t>
            </a:r>
          </a:p>
        </p:txBody>
      </p:sp>
    </p:spTree>
    <p:extLst>
      <p:ext uri="{BB962C8B-B14F-4D97-AF65-F5344CB8AC3E}">
        <p14:creationId xmlns:p14="http://schemas.microsoft.com/office/powerpoint/2010/main" val="400730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933A-15F5-4B4A-8F07-DD356BD911CD}"/>
              </a:ext>
            </a:extLst>
          </p:cNvPr>
          <p:cNvSpPr>
            <a:spLocks noGrp="1"/>
          </p:cNvSpPr>
          <p:nvPr>
            <p:ph type="title"/>
          </p:nvPr>
        </p:nvSpPr>
        <p:spPr/>
        <p:txBody>
          <a:bodyPr/>
          <a:lstStyle/>
          <a:p>
            <a:r>
              <a:rPr lang="en-US">
                <a:latin typeface="Arial"/>
                <a:cs typeface="Arial"/>
              </a:rPr>
              <a:t>Battery Electric Vehicle</a:t>
            </a:r>
            <a:endParaRPr lang="en-US"/>
          </a:p>
        </p:txBody>
      </p:sp>
      <p:sp>
        <p:nvSpPr>
          <p:cNvPr id="3" name="Text Placeholder 2">
            <a:extLst>
              <a:ext uri="{FF2B5EF4-FFF2-40B4-BE49-F238E27FC236}">
                <a16:creationId xmlns:a16="http://schemas.microsoft.com/office/drawing/2014/main" id="{D7DD1818-C40C-4B26-85CB-206AEC0B60F7}"/>
              </a:ext>
            </a:extLst>
          </p:cNvPr>
          <p:cNvSpPr>
            <a:spLocks noGrp="1"/>
          </p:cNvSpPr>
          <p:nvPr>
            <p:ph type="body" sz="quarter" idx="10"/>
          </p:nvPr>
        </p:nvSpPr>
        <p:spPr/>
        <p:txBody>
          <a:bodyPr/>
          <a:lstStyle/>
          <a:p>
            <a:pPr marL="0" indent="0">
              <a:buNone/>
            </a:pPr>
            <a:r>
              <a:rPr lang="en-US"/>
              <a:t>Chevy Bolt</a:t>
            </a:r>
          </a:p>
        </p:txBody>
      </p:sp>
      <p:pic>
        <p:nvPicPr>
          <p:cNvPr id="5" name="Picture 4">
            <a:extLst>
              <a:ext uri="{FF2B5EF4-FFF2-40B4-BE49-F238E27FC236}">
                <a16:creationId xmlns:a16="http://schemas.microsoft.com/office/drawing/2014/main" id="{63DFE8DF-5A56-41BC-9FCE-BD3C7313DC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00" y="1573212"/>
            <a:ext cx="4470400" cy="2514600"/>
          </a:xfrm>
          <a:prstGeom prst="rect">
            <a:avLst/>
          </a:prstGeom>
        </p:spPr>
      </p:pic>
      <p:sp>
        <p:nvSpPr>
          <p:cNvPr id="6" name="TextBox 5">
            <a:extLst>
              <a:ext uri="{FF2B5EF4-FFF2-40B4-BE49-F238E27FC236}">
                <a16:creationId xmlns:a16="http://schemas.microsoft.com/office/drawing/2014/main" id="{EB205F71-4605-4CAE-B7D8-C22621C9A50E}"/>
              </a:ext>
            </a:extLst>
          </p:cNvPr>
          <p:cNvSpPr txBox="1"/>
          <p:nvPr/>
        </p:nvSpPr>
        <p:spPr>
          <a:xfrm>
            <a:off x="5089656" y="2507346"/>
            <a:ext cx="241604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Chevy Bolt</a:t>
            </a:r>
          </a:p>
        </p:txBody>
      </p:sp>
      <p:sp>
        <p:nvSpPr>
          <p:cNvPr id="7" name="TextBox 6">
            <a:extLst>
              <a:ext uri="{FF2B5EF4-FFF2-40B4-BE49-F238E27FC236}">
                <a16:creationId xmlns:a16="http://schemas.microsoft.com/office/drawing/2014/main" id="{DAA3088A-A29B-4468-87DB-0CA3CFB0EDC7}"/>
              </a:ext>
            </a:extLst>
          </p:cNvPr>
          <p:cNvSpPr txBox="1"/>
          <p:nvPr/>
        </p:nvSpPr>
        <p:spPr>
          <a:xfrm>
            <a:off x="0" y="4270375"/>
            <a:ext cx="8376356" cy="1938992"/>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Range: 238 miles, all electric, zero emission driving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Cost: $37,495 (before any tax credits)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Efficiency: ~119 </a:t>
            </a:r>
            <a:r>
              <a:rPr kumimoji="0" lang="en-US" sz="2400" b="0" i="0" u="none" strike="noStrike" kern="1200" cap="none" spc="0" normalizeH="0" baseline="0" noProof="0" dirty="0" err="1">
                <a:ln>
                  <a:noFill/>
                </a:ln>
                <a:solidFill>
                  <a:prstClr val="white"/>
                </a:solidFill>
                <a:effectLst/>
                <a:uLnTx/>
                <a:uFillTx/>
                <a:latin typeface="Arial"/>
                <a:ea typeface="+mn-ea"/>
                <a:cs typeface="Arial"/>
              </a:rPr>
              <a:t>MPGe</a:t>
            </a:r>
            <a:r>
              <a:rPr kumimoji="0" lang="en-US" sz="2400" b="0" i="0" u="none" strike="noStrike" kern="1200" cap="none" spc="0" normalizeH="0" baseline="0" noProof="0" dirty="0">
                <a:ln>
                  <a:noFill/>
                </a:ln>
                <a:solidFill>
                  <a:prstClr val="white"/>
                </a:solidFill>
                <a:effectLst/>
                <a:uLnTx/>
                <a:uFillTx/>
                <a:latin typeface="Arial"/>
                <a:ea typeface="+mn-ea"/>
                <a:cs typeface="Arial"/>
              </a:rPr>
              <a:t> (EPA calculated)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0-60 in 6.5 seconds, top speed of 98 mph, 5 star crash rating</a:t>
            </a:r>
          </a:p>
        </p:txBody>
      </p:sp>
    </p:spTree>
    <p:extLst>
      <p:ext uri="{BB962C8B-B14F-4D97-AF65-F5344CB8AC3E}">
        <p14:creationId xmlns:p14="http://schemas.microsoft.com/office/powerpoint/2010/main" val="123127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C971-336C-481F-BC84-951BD0FC58C3}"/>
              </a:ext>
            </a:extLst>
          </p:cNvPr>
          <p:cNvSpPr>
            <a:spLocks noGrp="1"/>
          </p:cNvSpPr>
          <p:nvPr>
            <p:ph type="title"/>
          </p:nvPr>
        </p:nvSpPr>
        <p:spPr/>
        <p:txBody>
          <a:bodyPr/>
          <a:lstStyle/>
          <a:p>
            <a:r>
              <a:rPr lang="en-US">
                <a:latin typeface="Arial"/>
                <a:cs typeface="Arial"/>
              </a:rPr>
              <a:t>Plug-in Hybrid Electric Vehicle</a:t>
            </a:r>
            <a:endParaRPr lang="en-US"/>
          </a:p>
        </p:txBody>
      </p:sp>
      <p:sp>
        <p:nvSpPr>
          <p:cNvPr id="3" name="Text Placeholder 2">
            <a:extLst>
              <a:ext uri="{FF2B5EF4-FFF2-40B4-BE49-F238E27FC236}">
                <a16:creationId xmlns:a16="http://schemas.microsoft.com/office/drawing/2014/main" id="{8007F5E1-5263-4028-80AB-6F92962D1BA8}"/>
              </a:ext>
            </a:extLst>
          </p:cNvPr>
          <p:cNvSpPr>
            <a:spLocks noGrp="1"/>
          </p:cNvSpPr>
          <p:nvPr>
            <p:ph type="body" sz="quarter" idx="10"/>
          </p:nvPr>
        </p:nvSpPr>
        <p:spPr>
          <a:xfrm>
            <a:off x="4089401" y="2452687"/>
            <a:ext cx="6764867" cy="1325563"/>
          </a:xfrm>
        </p:spPr>
        <p:txBody>
          <a:bodyPr/>
          <a:lstStyle/>
          <a:p>
            <a:pPr marL="0" indent="0">
              <a:buNone/>
            </a:pPr>
            <a:r>
              <a:rPr lang="en-US" sz="3600" dirty="0"/>
              <a:t>Mitsubishi Outlander</a:t>
            </a:r>
          </a:p>
        </p:txBody>
      </p:sp>
      <p:pic>
        <p:nvPicPr>
          <p:cNvPr id="5" name="Picture 4">
            <a:extLst>
              <a:ext uri="{FF2B5EF4-FFF2-40B4-BE49-F238E27FC236}">
                <a16:creationId xmlns:a16="http://schemas.microsoft.com/office/drawing/2014/main" id="{A59D201F-D8BF-4F91-91A0-4ACB6007F9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333" y="1498600"/>
            <a:ext cx="3793067" cy="2844800"/>
          </a:xfrm>
          <a:prstGeom prst="rect">
            <a:avLst/>
          </a:prstGeom>
        </p:spPr>
      </p:pic>
      <p:sp>
        <p:nvSpPr>
          <p:cNvPr id="6" name="Text Placeholder 2">
            <a:extLst>
              <a:ext uri="{FF2B5EF4-FFF2-40B4-BE49-F238E27FC236}">
                <a16:creationId xmlns:a16="http://schemas.microsoft.com/office/drawing/2014/main" id="{B5E0FB0D-4629-4594-A019-04645E41D147}"/>
              </a:ext>
            </a:extLst>
          </p:cNvPr>
          <p:cNvSpPr txBox="1">
            <a:spLocks/>
          </p:cNvSpPr>
          <p:nvPr/>
        </p:nvSpPr>
        <p:spPr>
          <a:xfrm>
            <a:off x="171449" y="4538663"/>
            <a:ext cx="8243259" cy="164147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Range: 22 miles of all-electric range before using the combustion engine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Costs: $34,595 (before any tax credits)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Efficiency: ~74 MPG while electric, 25 when using engine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 pounds of towing capacity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584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E78B5-E417-4F76-AAA0-4233DCE4BEDE}"/>
              </a:ext>
            </a:extLst>
          </p:cNvPr>
          <p:cNvSpPr>
            <a:spLocks noGrp="1"/>
          </p:cNvSpPr>
          <p:nvPr>
            <p:ph type="title"/>
          </p:nvPr>
        </p:nvSpPr>
        <p:spPr/>
        <p:txBody>
          <a:bodyPr/>
          <a:lstStyle/>
          <a:p>
            <a:r>
              <a:rPr lang="en-US" dirty="0">
                <a:latin typeface="Arial"/>
                <a:cs typeface="Arial"/>
              </a:rPr>
              <a:t>Hybrid Electric Vehicle</a:t>
            </a:r>
          </a:p>
        </p:txBody>
      </p:sp>
      <p:sp>
        <p:nvSpPr>
          <p:cNvPr id="3" name="Text Placeholder 2">
            <a:extLst>
              <a:ext uri="{FF2B5EF4-FFF2-40B4-BE49-F238E27FC236}">
                <a16:creationId xmlns:a16="http://schemas.microsoft.com/office/drawing/2014/main" id="{A335541B-7486-443A-8F39-B1F359668182}"/>
              </a:ext>
            </a:extLst>
          </p:cNvPr>
          <p:cNvSpPr>
            <a:spLocks noGrp="1"/>
          </p:cNvSpPr>
          <p:nvPr>
            <p:ph type="body" sz="quarter" idx="10"/>
          </p:nvPr>
        </p:nvSpPr>
        <p:spPr>
          <a:xfrm>
            <a:off x="5090315" y="2572326"/>
            <a:ext cx="2773526" cy="682625"/>
          </a:xfrm>
        </p:spPr>
        <p:txBody>
          <a:bodyPr/>
          <a:lstStyle/>
          <a:p>
            <a:pPr marL="0" indent="0">
              <a:buNone/>
            </a:pPr>
            <a:r>
              <a:rPr lang="en-US" sz="3600" dirty="0"/>
              <a:t>Toyota Prius</a:t>
            </a:r>
          </a:p>
        </p:txBody>
      </p:sp>
      <p:pic>
        <p:nvPicPr>
          <p:cNvPr id="7" name="Picture 6">
            <a:extLst>
              <a:ext uri="{FF2B5EF4-FFF2-40B4-BE49-F238E27FC236}">
                <a16:creationId xmlns:a16="http://schemas.microsoft.com/office/drawing/2014/main" id="{B3829967-AD66-453C-A84D-6B13968448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148" y="1608667"/>
            <a:ext cx="4370652" cy="2609945"/>
          </a:xfrm>
          <a:prstGeom prst="rect">
            <a:avLst/>
          </a:prstGeom>
        </p:spPr>
      </p:pic>
      <p:sp>
        <p:nvSpPr>
          <p:cNvPr id="8" name="Text Placeholder 2">
            <a:extLst>
              <a:ext uri="{FF2B5EF4-FFF2-40B4-BE49-F238E27FC236}">
                <a16:creationId xmlns:a16="http://schemas.microsoft.com/office/drawing/2014/main" id="{AAD90358-BF0F-471B-85EE-D75896EABCFA}"/>
              </a:ext>
            </a:extLst>
          </p:cNvPr>
          <p:cNvSpPr txBox="1">
            <a:spLocks/>
          </p:cNvSpPr>
          <p:nvPr/>
        </p:nvSpPr>
        <p:spPr>
          <a:xfrm>
            <a:off x="252147" y="4696977"/>
            <a:ext cx="8248385" cy="68262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a:ea typeface="+mn-ea"/>
                <a:cs typeface="Arial"/>
              </a:rPr>
              <a:t>Cost: $23,475; no tax credits for HEVs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a:ea typeface="+mn-ea"/>
                <a:cs typeface="Arial"/>
              </a:rPr>
              <a:t>Efficiency: Combined 52 MPG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 fully electric miles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059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0152-8AA6-491E-B9B9-DF844D097370}"/>
              </a:ext>
            </a:extLst>
          </p:cNvPr>
          <p:cNvSpPr>
            <a:spLocks noGrp="1"/>
          </p:cNvSpPr>
          <p:nvPr>
            <p:ph type="title"/>
          </p:nvPr>
        </p:nvSpPr>
        <p:spPr/>
        <p:txBody>
          <a:bodyPr/>
          <a:lstStyle/>
          <a:p>
            <a:r>
              <a:rPr lang="en-US"/>
              <a:t>Benefits of EV ownership</a:t>
            </a:r>
          </a:p>
        </p:txBody>
      </p:sp>
      <p:sp>
        <p:nvSpPr>
          <p:cNvPr id="3" name="Text Placeholder 2">
            <a:extLst>
              <a:ext uri="{FF2B5EF4-FFF2-40B4-BE49-F238E27FC236}">
                <a16:creationId xmlns:a16="http://schemas.microsoft.com/office/drawing/2014/main" id="{1AECDE75-575C-4F23-AAF0-B76B619C14A0}"/>
              </a:ext>
            </a:extLst>
          </p:cNvPr>
          <p:cNvSpPr>
            <a:spLocks noGrp="1"/>
          </p:cNvSpPr>
          <p:nvPr>
            <p:ph type="body" sz="quarter" idx="10"/>
          </p:nvPr>
        </p:nvSpPr>
        <p:spPr>
          <a:xfrm>
            <a:off x="838200" y="1755775"/>
            <a:ext cx="6038088" cy="4664075"/>
          </a:xfrm>
        </p:spPr>
        <p:txBody>
          <a:bodyPr/>
          <a:lstStyle/>
          <a:p>
            <a:r>
              <a:rPr lang="en-US" dirty="0"/>
              <a:t>Greenhouse gas reductions</a:t>
            </a:r>
          </a:p>
          <a:p>
            <a:r>
              <a:rPr lang="en-US" dirty="0"/>
              <a:t>Cleaner communities</a:t>
            </a:r>
          </a:p>
          <a:p>
            <a:r>
              <a:rPr lang="en-US" dirty="0"/>
              <a:t>Lower cost to operate and maintain</a:t>
            </a:r>
          </a:p>
          <a:p>
            <a:r>
              <a:rPr lang="en-US" dirty="0"/>
              <a:t>Electric vehicles can perform almost all the functions of traditional vehicles</a:t>
            </a:r>
          </a:p>
          <a:p>
            <a:r>
              <a:rPr lang="en-US" dirty="0"/>
              <a:t>Fun to drive</a:t>
            </a:r>
          </a:p>
        </p:txBody>
      </p:sp>
      <p:pic>
        <p:nvPicPr>
          <p:cNvPr id="6" name="Picture 5">
            <a:extLst>
              <a:ext uri="{FF2B5EF4-FFF2-40B4-BE49-F238E27FC236}">
                <a16:creationId xmlns:a16="http://schemas.microsoft.com/office/drawing/2014/main" id="{D3672E5E-C51E-44F3-A446-CF79CB039D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4347" y="1404283"/>
            <a:ext cx="4957653" cy="2792564"/>
          </a:xfrm>
          <a:prstGeom prst="rect">
            <a:avLst/>
          </a:prstGeom>
        </p:spPr>
      </p:pic>
      <p:pic>
        <p:nvPicPr>
          <p:cNvPr id="8" name="Picture 7">
            <a:extLst>
              <a:ext uri="{FF2B5EF4-FFF2-40B4-BE49-F238E27FC236}">
                <a16:creationId xmlns:a16="http://schemas.microsoft.com/office/drawing/2014/main" id="{0DB4EA97-BE3B-461B-984C-1ECD183AA2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4347" y="4183478"/>
            <a:ext cx="4957653" cy="2682009"/>
          </a:xfrm>
          <a:prstGeom prst="rect">
            <a:avLst/>
          </a:prstGeom>
        </p:spPr>
      </p:pic>
    </p:spTree>
    <p:extLst>
      <p:ext uri="{BB962C8B-B14F-4D97-AF65-F5344CB8AC3E}">
        <p14:creationId xmlns:p14="http://schemas.microsoft.com/office/powerpoint/2010/main" val="295907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D303-8663-4B81-8BFF-D50FA9570BAD}"/>
              </a:ext>
            </a:extLst>
          </p:cNvPr>
          <p:cNvSpPr>
            <a:spLocks noGrp="1"/>
          </p:cNvSpPr>
          <p:nvPr>
            <p:ph type="title"/>
          </p:nvPr>
        </p:nvSpPr>
        <p:spPr/>
        <p:txBody>
          <a:bodyPr/>
          <a:lstStyle/>
          <a:p>
            <a:r>
              <a:rPr lang="en-US"/>
              <a:t>Environmental Motivation</a:t>
            </a:r>
          </a:p>
        </p:txBody>
      </p:sp>
      <p:sp>
        <p:nvSpPr>
          <p:cNvPr id="3" name="Text Placeholder 2">
            <a:extLst>
              <a:ext uri="{FF2B5EF4-FFF2-40B4-BE49-F238E27FC236}">
                <a16:creationId xmlns:a16="http://schemas.microsoft.com/office/drawing/2014/main" id="{525584DF-F703-47CF-983B-54286054882C}"/>
              </a:ext>
            </a:extLst>
          </p:cNvPr>
          <p:cNvSpPr>
            <a:spLocks noGrp="1"/>
          </p:cNvSpPr>
          <p:nvPr>
            <p:ph type="body" sz="quarter" idx="10"/>
          </p:nvPr>
        </p:nvSpPr>
        <p:spPr/>
        <p:txBody>
          <a:bodyPr/>
          <a:lstStyle/>
          <a:p>
            <a:endParaRPr lang="en-US"/>
          </a:p>
        </p:txBody>
      </p:sp>
      <p:graphicFrame>
        <p:nvGraphicFramePr>
          <p:cNvPr id="12" name="Chart 11">
            <a:extLst>
              <a:ext uri="{FF2B5EF4-FFF2-40B4-BE49-F238E27FC236}">
                <a16:creationId xmlns:a16="http://schemas.microsoft.com/office/drawing/2014/main" id="{EBDABB91-A7F3-453D-B999-FEF9B13D1EF1}"/>
              </a:ext>
            </a:extLst>
          </p:cNvPr>
          <p:cNvGraphicFramePr/>
          <p:nvPr>
            <p:extLst/>
          </p:nvPr>
        </p:nvGraphicFramePr>
        <p:xfrm>
          <a:off x="0" y="1325563"/>
          <a:ext cx="8344029" cy="55369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E05B9FA3-B3A2-4CCA-BEA5-B49E87F09C21}"/>
              </a:ext>
            </a:extLst>
          </p:cNvPr>
          <p:cNvSpPr txBox="1"/>
          <p:nvPr/>
        </p:nvSpPr>
        <p:spPr>
          <a:xfrm>
            <a:off x="8686798" y="2102149"/>
            <a:ext cx="3172691"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Small vehicle exhaust makes up most of the transportation portion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Energy generation becomes cleaner in the US every day!</a:t>
            </a:r>
          </a:p>
        </p:txBody>
      </p:sp>
    </p:spTree>
    <p:extLst>
      <p:ext uri="{BB962C8B-B14F-4D97-AF65-F5344CB8AC3E}">
        <p14:creationId xmlns:p14="http://schemas.microsoft.com/office/powerpoint/2010/main" val="126650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A30F-BB39-4635-B5F2-217BE934E5AB}"/>
              </a:ext>
            </a:extLst>
          </p:cNvPr>
          <p:cNvSpPr>
            <a:spLocks noGrp="1"/>
          </p:cNvSpPr>
          <p:nvPr>
            <p:ph type="title"/>
          </p:nvPr>
        </p:nvSpPr>
        <p:spPr/>
        <p:txBody>
          <a:bodyPr/>
          <a:lstStyle/>
          <a:p>
            <a:r>
              <a:rPr lang="en-US"/>
              <a:t>Community Impact</a:t>
            </a:r>
          </a:p>
        </p:txBody>
      </p:sp>
      <p:sp>
        <p:nvSpPr>
          <p:cNvPr id="3" name="Text Placeholder 2">
            <a:extLst>
              <a:ext uri="{FF2B5EF4-FFF2-40B4-BE49-F238E27FC236}">
                <a16:creationId xmlns:a16="http://schemas.microsoft.com/office/drawing/2014/main" id="{57AEA214-DB48-4912-962C-9BC28DD9882D}"/>
              </a:ext>
            </a:extLst>
          </p:cNvPr>
          <p:cNvSpPr>
            <a:spLocks noGrp="1"/>
          </p:cNvSpPr>
          <p:nvPr>
            <p:ph type="body" sz="quarter" idx="10"/>
          </p:nvPr>
        </p:nvSpPr>
        <p:spPr>
          <a:xfrm>
            <a:off x="682805" y="2376519"/>
            <a:ext cx="7043738" cy="2935220"/>
          </a:xfrm>
        </p:spPr>
        <p:txBody>
          <a:bodyPr/>
          <a:lstStyle/>
          <a:p>
            <a:r>
              <a:rPr lang="en-US" sz="3200" dirty="0"/>
              <a:t>Clean air benefits the whole community</a:t>
            </a:r>
          </a:p>
          <a:p>
            <a:r>
              <a:rPr lang="en-US" sz="3200" dirty="0"/>
              <a:t>Negative health consequences of vehicle exhaust are real</a:t>
            </a:r>
          </a:p>
          <a:p>
            <a:r>
              <a:rPr lang="en-US" sz="3200" dirty="0"/>
              <a:t>No engine noise pollution</a:t>
            </a:r>
          </a:p>
        </p:txBody>
      </p:sp>
    </p:spTree>
    <p:extLst>
      <p:ext uri="{BB962C8B-B14F-4D97-AF65-F5344CB8AC3E}">
        <p14:creationId xmlns:p14="http://schemas.microsoft.com/office/powerpoint/2010/main" val="213652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E265-42CF-424B-B166-61FF5DA366B7}"/>
              </a:ext>
            </a:extLst>
          </p:cNvPr>
          <p:cNvSpPr>
            <a:spLocks noGrp="1"/>
          </p:cNvSpPr>
          <p:nvPr>
            <p:ph type="title"/>
          </p:nvPr>
        </p:nvSpPr>
        <p:spPr/>
        <p:txBody>
          <a:bodyPr/>
          <a:lstStyle/>
          <a:p>
            <a:r>
              <a:rPr lang="en-US">
                <a:latin typeface="Arial"/>
                <a:cs typeface="Arial"/>
              </a:rPr>
              <a:t>Costs to Operate an EV</a:t>
            </a:r>
          </a:p>
        </p:txBody>
      </p:sp>
      <p:sp>
        <p:nvSpPr>
          <p:cNvPr id="6" name="Text Placeholder 2">
            <a:extLst>
              <a:ext uri="{FF2B5EF4-FFF2-40B4-BE49-F238E27FC236}">
                <a16:creationId xmlns:a16="http://schemas.microsoft.com/office/drawing/2014/main" id="{4741384A-1FB5-466A-B87C-173D275CB0E5}"/>
              </a:ext>
            </a:extLst>
          </p:cNvPr>
          <p:cNvSpPr>
            <a:spLocks noGrp="1"/>
          </p:cNvSpPr>
          <p:nvPr>
            <p:ph type="body" sz="quarter" idx="10"/>
          </p:nvPr>
        </p:nvSpPr>
        <p:spPr>
          <a:xfrm>
            <a:off x="838200" y="1755775"/>
            <a:ext cx="6119557" cy="4664075"/>
          </a:xfrm>
        </p:spPr>
        <p:txBody>
          <a:bodyPr anchor="t"/>
          <a:lstStyle/>
          <a:p>
            <a:r>
              <a:rPr lang="en-US" sz="2400" dirty="0">
                <a:latin typeface="Arial"/>
                <a:cs typeface="Arial"/>
              </a:rPr>
              <a:t>EVs are cheaper to own and operate overall</a:t>
            </a:r>
          </a:p>
          <a:p>
            <a:r>
              <a:rPr lang="en-US" sz="2400" dirty="0">
                <a:latin typeface="Arial"/>
                <a:cs typeface="Arial"/>
              </a:rPr>
              <a:t>Fueling an EV costs less than half of the price to fuel a traditional car</a:t>
            </a:r>
          </a:p>
          <a:p>
            <a:r>
              <a:rPr lang="en-US" sz="2400" dirty="0">
                <a:latin typeface="Arial"/>
                <a:cs typeface="Arial"/>
              </a:rPr>
              <a:t>EVs require significantly less maintenance</a:t>
            </a:r>
          </a:p>
          <a:p>
            <a:endParaRPr lang="en-US" sz="2400" dirty="0"/>
          </a:p>
        </p:txBody>
      </p:sp>
      <p:pic>
        <p:nvPicPr>
          <p:cNvPr id="7" name="Picture 6">
            <a:extLst>
              <a:ext uri="{FF2B5EF4-FFF2-40B4-BE49-F238E27FC236}">
                <a16:creationId xmlns:a16="http://schemas.microsoft.com/office/drawing/2014/main" id="{8861CAAA-A915-4BCC-9FF7-1B0335EDFE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7757" y="2386153"/>
            <a:ext cx="4746084" cy="3059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3D9B4EC6-3250-4B1A-A5A3-D1ED071275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836" y="4414301"/>
            <a:ext cx="6019610" cy="1538241"/>
          </a:xfrm>
          <a:prstGeom prst="rect">
            <a:avLst/>
          </a:prstGeom>
        </p:spPr>
      </p:pic>
      <p:sp>
        <p:nvSpPr>
          <p:cNvPr id="3" name="TextBox 2">
            <a:extLst>
              <a:ext uri="{FF2B5EF4-FFF2-40B4-BE49-F238E27FC236}">
                <a16:creationId xmlns:a16="http://schemas.microsoft.com/office/drawing/2014/main" id="{80F5D979-79B2-46FD-B29E-01D368AD6C57}"/>
              </a:ext>
            </a:extLst>
          </p:cNvPr>
          <p:cNvSpPr txBox="1"/>
          <p:nvPr/>
        </p:nvSpPr>
        <p:spPr>
          <a:xfrm>
            <a:off x="4724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031206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E3F68D8-13AE-784B-9914-BABD2D2CEE35}" vid="{473A4B02-8E43-D74E-ADDF-D82F0C195CA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E3F68D8-13AE-784B-9914-BABD2D2CEE35}" vid="{473A4B02-8E43-D74E-ADDF-D82F0C195CA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C3AB86A27D5F42A346487301B5F6C1" ma:contentTypeVersion="23" ma:contentTypeDescription="Create a new document." ma:contentTypeScope="" ma:versionID="de7ef681821decdf0210aa0d402b4144">
  <xsd:schema xmlns:xsd="http://www.w3.org/2001/XMLSchema" xmlns:xs="http://www.w3.org/2001/XMLSchema" xmlns:p="http://schemas.microsoft.com/office/2006/metadata/properties" xmlns:ns2="f5807569-94f0-41d0-a3d7-00e33efdd08f" xmlns:ns3="deae0b55-203e-4120-8ec9-56200b9d0530" targetNamespace="http://schemas.microsoft.com/office/2006/metadata/properties" ma:root="true" ma:fieldsID="70e8b9f49dad6637c3ff5d030652cc81" ns2:_="" ns3:_="">
    <xsd:import namespace="f5807569-94f0-41d0-a3d7-00e33efdd08f"/>
    <xsd:import namespace="deae0b55-203e-4120-8ec9-56200b9d053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This_x0020_doc_x0020_is_x0020_a_x0020_PDF_x0020_that_x0027_s_x0020_been_x0020_CONVERTED_x0020_to_x0020_Word_x002e__x0020_If_x0020_you_x0020_have_x0020_any_x0020_issues_x002c__x0020_please_x0020_advise_x0020_Klara_x002e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07569-94f0-41d0-a3d7-00e33efdd08f" elementFormDefault="qualified">
    <xsd:import namespace="http://schemas.microsoft.com/office/2006/documentManagement/types"/>
    <xsd:import namespace="http://schemas.microsoft.com/office/infopath/2007/PartnerControls"/>
    <xsd:element name="SharedWithUsers" ma:index="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eae0b55-203e-4120-8ec9-56200b9d0530" elementFormDefault="qualified">
    <xsd:import namespace="http://schemas.microsoft.com/office/2006/documentManagement/types"/>
    <xsd:import namespace="http://schemas.microsoft.com/office/infopath/2007/PartnerControls"/>
    <xsd:element name="This_x0020_doc_x0020_is_x0020_a_x0020_PDF_x0020_that_x0027_s_x0020_been_x0020_CONVERTED_x0020_to_x0020_Word_x002e__x0020_If_x0020_you_x0020_have_x0020_any_x0020_issues_x002c__x0020_please_x0020_advise_x0020_Klara_x002e_" ma:index="13" nillable="true" ma:displayName=".." ma:internalName="This_x0020_doc_x0020_is_x0020_a_x0020_PDF_x0020_that_x0027_s_x0020_been_x0020_CONVERTED_x0020_to_x0020_Word_x002e__x0020_If_x0020_you_x0020_have_x0020_any_x0020_issues_x002c__x0020_please_x0020_advise_x0020_Klara_x002e_">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_Flow_SignoffStatus" ma:index="22" nillable="true" ma:displayName="Sign-off status" ma:internalName="_x0024_Resources_x003a_core_x002c_Signoff_Status_x003b_">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eae0b55-203e-4120-8ec9-56200b9d0530" xsi:nil="true"/>
    <This_x0020_doc_x0020_is_x0020_a_x0020_PDF_x0020_that_x0027_s_x0020_been_x0020_CONVERTED_x0020_to_x0020_Word_x002e__x0020_If_x0020_you_x0020_have_x0020_any_x0020_issues_x002c__x0020_please_x0020_advise_x0020_Klara_x002e_ xmlns="deae0b55-203e-4120-8ec9-56200b9d0530" xsi:nil="true"/>
  </documentManagement>
</p:properties>
</file>

<file path=customXml/itemProps1.xml><?xml version="1.0" encoding="utf-8"?>
<ds:datastoreItem xmlns:ds="http://schemas.openxmlformats.org/officeDocument/2006/customXml" ds:itemID="{AAE6BBFB-4387-4058-9F6F-DF2B78F9A7BA}"/>
</file>

<file path=customXml/itemProps2.xml><?xml version="1.0" encoding="utf-8"?>
<ds:datastoreItem xmlns:ds="http://schemas.openxmlformats.org/officeDocument/2006/customXml" ds:itemID="{4A7889C4-C882-4444-A534-14EB379028BB}"/>
</file>

<file path=customXml/itemProps3.xml><?xml version="1.0" encoding="utf-8"?>
<ds:datastoreItem xmlns:ds="http://schemas.openxmlformats.org/officeDocument/2006/customXml" ds:itemID="{5FDAF7F5-69E2-4278-BBF5-AED8C3B68239}"/>
</file>

<file path=docProps/app.xml><?xml version="1.0" encoding="utf-8"?>
<Properties xmlns="http://schemas.openxmlformats.org/officeDocument/2006/extended-properties" xmlns:vt="http://schemas.openxmlformats.org/officeDocument/2006/docPropsVTypes">
  <TotalTime>77</TotalTime>
  <Words>601</Words>
  <Application>Microsoft Office PowerPoint</Application>
  <PresentationFormat>Widescreen</PresentationFormat>
  <Paragraphs>81</Paragraphs>
  <Slides>11</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Office Theme</vt:lpstr>
      <vt:lpstr>1_Office Theme</vt:lpstr>
      <vt:lpstr>2_Office Theme</vt:lpstr>
      <vt:lpstr>Electric Vehicles 101</vt:lpstr>
      <vt:lpstr>Different Kinds of EVs</vt:lpstr>
      <vt:lpstr>Battery Electric Vehicle</vt:lpstr>
      <vt:lpstr>Plug-in Hybrid Electric Vehicle</vt:lpstr>
      <vt:lpstr>Hybrid Electric Vehicle</vt:lpstr>
      <vt:lpstr>Benefits of EV ownership</vt:lpstr>
      <vt:lpstr>Environmental Motivation</vt:lpstr>
      <vt:lpstr>Community Impact</vt:lpstr>
      <vt:lpstr>Costs to Operate an EV</vt:lpstr>
      <vt:lpstr>O&amp;M Costs – Chevy Comparison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Vehicles 101</dc:title>
  <dc:creator>Joseph Cella</dc:creator>
  <cp:lastModifiedBy>Joseph Cella</cp:lastModifiedBy>
  <cp:revision>4</cp:revision>
  <dcterms:created xsi:type="dcterms:W3CDTF">2019-06-19T15:21:23Z</dcterms:created>
  <dcterms:modified xsi:type="dcterms:W3CDTF">2019-06-19T16:38:44Z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0x01010088C3AB86A27D5F42A346487301B5F6C1</vt:lpwstr>
  </property>
</Properties>
</file>